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77" r:id="rId3"/>
    <p:sldId id="257" r:id="rId4"/>
    <p:sldId id="258" r:id="rId5"/>
    <p:sldId id="259" r:id="rId6"/>
    <p:sldId id="374" r:id="rId7"/>
    <p:sldId id="260" r:id="rId8"/>
    <p:sldId id="375" r:id="rId9"/>
    <p:sldId id="376" r:id="rId10"/>
    <p:sldId id="378" r:id="rId11"/>
    <p:sldId id="379" r:id="rId12"/>
    <p:sldId id="381" r:id="rId13"/>
    <p:sldId id="382" r:id="rId14"/>
    <p:sldId id="380" r:id="rId15"/>
    <p:sldId id="383" r:id="rId16"/>
    <p:sldId id="384" r:id="rId17"/>
    <p:sldId id="385" r:id="rId18"/>
    <p:sldId id="3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5"/>
    <p:restoredTop sz="72699"/>
  </p:normalViewPr>
  <p:slideViewPr>
    <p:cSldViewPr snapToGrid="0" snapToObjects="1">
      <p:cViewPr varScale="1">
        <p:scale>
          <a:sx n="80" d="100"/>
          <a:sy n="80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DA1F8-7424-9A49-98DB-2DEF6604C7D3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D6C66-A7D6-FA4D-A0A9-81B85E3EA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8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co/rWEymDgmt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E7E9EA"/>
                </a:solidFill>
                <a:effectLst/>
                <a:latin typeface="TwitterChirp"/>
              </a:rPr>
              <a:t>Patients with chronic congestive heart failure only get alveolar edema in severe states of fluid overload. More than 500mL of fluid is absorbed in the interstitial space (=lack of usefulness of crackles), and clearance w chronicity. </a:t>
            </a:r>
            <a:r>
              <a:rPr lang="en-US" b="0" i="0" u="none" strike="noStrike" dirty="0">
                <a:solidFill>
                  <a:srgbClr val="1D9BF0"/>
                </a:solidFill>
                <a:effectLst/>
                <a:latin typeface="inherit"/>
                <a:hlinkClick r:id="rId3"/>
              </a:rPr>
              <a:t>https://</a:t>
            </a:r>
            <a:r>
              <a:rPr lang="en-US" b="0" i="0" u="none" strike="noStrike" dirty="0">
                <a:solidFill>
                  <a:srgbClr val="1D9BF0"/>
                </a:solidFill>
                <a:effectLst/>
                <a:latin typeface="TwitterChirp"/>
                <a:hlinkClick r:id="rId3"/>
              </a:rPr>
              <a:t>ejropen.com/article/S2352-</a:t>
            </a:r>
            <a:r>
              <a:rPr lang="en-US" b="0" i="0" u="none" strike="noStrike" dirty="0">
                <a:solidFill>
                  <a:srgbClr val="1D9BF0"/>
                </a:solidFill>
                <a:effectLst/>
                <a:latin typeface="inherit"/>
                <a:hlinkClick r:id="rId3"/>
              </a:rPr>
              <a:t>0477(20)30063-0/fulltext</a:t>
            </a:r>
            <a:r>
              <a:rPr lang="en-US" b="0" i="0" u="none" strike="noStrike" dirty="0">
                <a:solidFill>
                  <a:srgbClr val="1D9BF0"/>
                </a:solidFill>
                <a:effectLst/>
                <a:latin typeface="TwitterChirp"/>
                <a:hlinkClick r:id="rId3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1A61A-74B6-D548-8F66-DDC3192B23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6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with established chronic heart failure</a:t>
            </a:r>
          </a:p>
          <a:p>
            <a:r>
              <a:rPr lang="en-US" dirty="0"/>
              <a:t>(CHF) often display increased pulmonary venous</a:t>
            </a:r>
          </a:p>
          <a:p>
            <a:r>
              <a:rPr lang="en-US" dirty="0"/>
              <a:t>pressure,18 but the correlation with lung congestion</a:t>
            </a:r>
          </a:p>
          <a:p>
            <a:r>
              <a:rPr lang="en-US" dirty="0"/>
              <a:t>is surprisingly weak and some patients can</a:t>
            </a:r>
          </a:p>
          <a:p>
            <a:r>
              <a:rPr lang="en-US" dirty="0"/>
              <a:t>tolerate even marked elevations of left atrial</a:t>
            </a:r>
          </a:p>
          <a:p>
            <a:r>
              <a:rPr lang="en-US" dirty="0"/>
              <a:t>pressure without developing signs of lung con</a:t>
            </a:r>
          </a:p>
          <a:p>
            <a:r>
              <a:rPr lang="en-US" dirty="0"/>
              <a:t>gestion. This could be explained by chronic</a:t>
            </a:r>
          </a:p>
          <a:p>
            <a:r>
              <a:rPr lang="en-US" dirty="0"/>
              <a:t>19, 20</a:t>
            </a:r>
          </a:p>
          <a:p>
            <a:r>
              <a:rPr lang="en-US" dirty="0"/>
              <a:t>adaptation to increased pulmonary venous pressure</a:t>
            </a:r>
          </a:p>
          <a:p>
            <a:r>
              <a:rPr lang="en-US" dirty="0"/>
              <a:t>with basal membrane thickening, reduced capillary filtration,</a:t>
            </a:r>
          </a:p>
          <a:p>
            <a:r>
              <a:rPr lang="en-US" dirty="0"/>
              <a:t>and increased lymphatic 21, 22 drainage</a:t>
            </a:r>
          </a:p>
          <a:p>
            <a:r>
              <a:rPr lang="en-US" dirty="0"/>
              <a:t>.23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Staub NC. Pulmonary edema.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 1974;54:678– 811.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Mahdyoon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H, Klein R,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Gheorghiade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 Radiographic pulmonary congestion in end-stage congestive heart failure. Am 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1989;63:625–7.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Woska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D, Martinez H, de Marchena E, Futterman L, Kessler KM,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Clinical, radiographic, and hemodynamic correlations in chronic congestive heart failure: conflicting results may lead to inappropriate care. Am J Med 1991;90:353–9.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Dixon DL, Mayne GC, Griggs KM, De Pasquale CG,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AD. Chronic elevation of pulmonary microvascular pressure in chronic heart failure reduces bi-directional pulmonary fluid flux.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Heart Fail 2013;15:368–75.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Townsley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MI, Fu Z, Mathieu-Costello O, West JB. Pulmonary microvascular permeability. Responses to high vas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pressure after induction of pacing-induced heart failure in dogs. Circ Res 1995;77:317–25.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Gheorghiade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Ponikowski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Barsuk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JH, Blair JE, Cleland JG,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European Society of Cardiology; European Society of Intensive Care Medicine. Assessing and grading congestion in acute heart failure: a scientific statement from the acute heart failure committee of the heart  failure association of the European Society of Cardiology and endorsed by the European Society of Intensive Care Medicine.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Heart Fail 2010;12:423–33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D6C66-A7D6-FA4D-A0A9-81B85E3EA3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Beretta 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Sancini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G,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Grotberg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JB, Nieman GF and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Miserocchi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 (2021) Pulmonary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Interstitial Matrix and Lung Fluid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Balance From Normal to the Acutely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Injured Lung.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Front. Physiol. 12:781874.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D6C66-A7D6-FA4D-A0A9-81B85E3EA3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91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Implication: is the wedge really telling us that much about edema? No – but may be a </a:t>
            </a:r>
            <a:r>
              <a:rPr lang="en-US" dirty="0" err="1"/>
              <a:t>stratificatiotn</a:t>
            </a:r>
            <a:r>
              <a:rPr lang="en-US" dirty="0"/>
              <a:t> of “cardiogenic” vs “non-cardiogenic” aka </a:t>
            </a:r>
            <a:r>
              <a:rPr lang="en-US" dirty="0" err="1"/>
              <a:t>permability</a:t>
            </a:r>
            <a:r>
              <a:rPr lang="en-US" dirty="0"/>
              <a:t> mediated. )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 in Starling gradients and permeability parameters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be combined differently within the whole lung. In fact,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available experimental evidence confirms the heterogeneity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both regional lung fluid accumulation and perfusion under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edemagenic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conditions (Bachofen et al., 1993). Basal lung regions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are, in general, more exposed to edema because of greater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 perfusion, implying higher capillary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Rivolta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2011). Alveolar flooding was found to occur in a quite nonhomogeneous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fashion revealing considerable regional differences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the distribution of edema is heterogeneous by nature,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lung portions where W/D &lt; 6.5, the control of lung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 balance is only possible when the built-in safety factors,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intact matrix, interstitial capacity, and lymphatics not yet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saturated, are still functional.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(Wu et al., 1995).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D6C66-A7D6-FA4D-A0A9-81B85E3EA3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D6C66-A7D6-FA4D-A0A9-81B85E3EA3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7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93BC-1FBB-464E-8BEF-A27801CC0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95687-22D1-434A-A07E-9B8DD20CB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D1C9E-B60B-A449-81C4-F80F5F0E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A8494-158E-6D49-B619-930D18DC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FF150-713B-E045-9D07-7E95E23F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C15D-D55E-D946-A584-A463B117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DC738-1E5F-9B4F-A9B0-444B586CC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45F79-5E47-6E43-9447-A5BB89C3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51A81-8C2C-EF40-8102-91EB1CDB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002EC-5B0D-7547-879A-EB3AFCE4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4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0E30A1-E979-2D45-B0AB-5E9C7556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AB3DB-1C5C-4D49-83EC-D134C6A7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7D5F8-9D97-A744-B336-715B237D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219EF-FC08-7D4D-BB8B-5673747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CC8F-260C-D441-B458-145B4864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4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D340-2702-654E-ACFB-E512CBDE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FAD53-02A0-744B-AC26-70775F0AE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5067-FBE4-1A40-8340-8E63F291C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AA4B-7EC6-244E-8FCE-2CC655D1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3FC09-A26B-A847-ABCE-B7362896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4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1373-C3B6-6D45-A3B1-CE290AE8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45BF-A356-B943-939E-373D42C60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94DC0-B6F1-ED45-9CCC-B647539F7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94A4E-7073-D145-9EAE-C1A8AA7C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C0A71-B4DB-8848-93A1-BB4EFBC4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6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863E-7D0B-A44F-BFC7-DA9356EB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021B3-864A-354A-8FB1-756BBC4FA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4A798-9874-6F4E-965D-A3E6E3DF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DB01A-527D-A144-9054-72E104F21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5576D-D0AA-4A40-8F70-CCF2493A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61FB9-B190-6A44-9DB0-18D98F91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8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BE8A-7817-3649-97F7-83F85392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24C15-FDFD-1140-9D9D-2A0223483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521-A299-B14B-A0DA-8EEF86A90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B84D0-19AB-2343-BBDA-B1DB8AC6B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E26D7-A346-F547-967E-12F7E1292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7DF87-59F1-8C49-BA61-8AEDCF0D7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7A575-A639-7644-965D-4B8D9D46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6B28B3-1D45-7941-842E-40760653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0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09C2-E319-514D-850C-521DB82C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E61A2-D21A-5645-9AF6-B96EA00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AD20D-1BFF-C042-B4D7-7C09E4722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C12AC-73C7-8F40-92C1-6FAE9BC5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3DD2F-59B4-A847-AF45-CC82671C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2217C6-E9A3-2D4A-B4B5-C1A915FF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80379-7DBF-D044-B33E-CB136E05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27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8DCC-DE3A-5546-ADA4-95EA5875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EB364-7CDF-6F47-842E-163E83DD6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1D01E-19D1-8C47-970A-D79AC6494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8C387-31A9-9C42-B6EF-F3672289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78C2D-A6CB-AC49-9779-4262CD2A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32B21-237D-8041-BDBD-EBDC6772D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5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1547-AD43-4D48-B1CC-773F6B11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66A09-7351-3C4E-AEFD-AA164A7C4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017AD-7B10-3F4E-87C6-DBACAA834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B1E99-26DB-B248-BF69-9591F681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C45C2-7EE6-984F-8730-C5C664C5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214B7-7BDB-DD4C-989F-3F4A9B21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3A521B-EB38-FD44-8C7B-EF6CDCE97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C25AD-166A-BD4A-8EE5-70CEC5221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60B49-C864-B34A-991E-A4C3429B1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CA668-4A11-4F47-B016-95A39D84E519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7F5ED-7580-A14A-A5A7-FAF02EED4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93609-1BB5-034F-ACF1-AA9E0875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26B1-31E5-184E-A63A-25E0E5AB8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2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6845168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article/10.1007/s00134-022-06639-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dionerds.com/142-the-role-of-the-clinical-examination-in-patients-with-heart-failure-with-dr-mark-drazner/" TargetMode="External"/><Relationship Id="rId2" Type="http://schemas.openxmlformats.org/officeDocument/2006/relationships/hyperlink" Target="https://www.jacc.org/doi/10.1016/j.jchf.2018.04.00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BB06-3E15-ED4B-8D89-5AADCCC59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Protean </a:t>
            </a:r>
            <a:r>
              <a:rPr lang="en-US"/>
              <a:t>Manifestations of CHF </a:t>
            </a:r>
            <a:r>
              <a:rPr lang="en-US" dirty="0"/>
              <a:t>and the lungs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1B851-F203-0E49-AF37-B65C56BEB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Diurese</a:t>
            </a:r>
            <a:r>
              <a:rPr lang="en-US" dirty="0"/>
              <a:t>, then diagnose</a:t>
            </a:r>
          </a:p>
        </p:txBody>
      </p:sp>
    </p:spTree>
    <p:extLst>
      <p:ext uri="{BB962C8B-B14F-4D97-AF65-F5344CB8AC3E}">
        <p14:creationId xmlns:p14="http://schemas.microsoft.com/office/powerpoint/2010/main" val="364443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E7E0-AA7F-B146-9EA7-48A323EF6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Colloid Oncotic Pressure – revised starling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C6759-882B-B441-A417-EBB85F8A6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https://pubmed.ncbi.nlm.nih.gov/6845168/</a:t>
            </a:r>
            <a:endParaRPr lang="en-US" dirty="0"/>
          </a:p>
          <a:p>
            <a:pPr lvl="1"/>
            <a:r>
              <a:rPr lang="en-US" dirty="0"/>
              <a:t>Colloids do not help with noncardiogenic pulmonary edema.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Cardiogenic pulmonary edema?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Starling equation</a:t>
            </a:r>
          </a:p>
          <a:p>
            <a:pPr lvl="2"/>
            <a:r>
              <a:rPr lang="en-US" dirty="0" err="1"/>
              <a:t>Bronch</a:t>
            </a:r>
            <a:r>
              <a:rPr lang="en-US" dirty="0"/>
              <a:t> study?</a:t>
            </a:r>
          </a:p>
        </p:txBody>
      </p:sp>
    </p:spTree>
    <p:extLst>
      <p:ext uri="{BB962C8B-B14F-4D97-AF65-F5344CB8AC3E}">
        <p14:creationId xmlns:p14="http://schemas.microsoft.com/office/powerpoint/2010/main" val="212299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E2E8E-7094-934A-88BC-68DF43F1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Pulm</a:t>
            </a:r>
            <a:r>
              <a:rPr lang="en-US" dirty="0"/>
              <a:t> Edema DAD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2F09E-DCD0-4548-8323-00E32BFB9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www.atsjournals.org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/full/10.1164/rccm.202008-3149IM</a:t>
            </a:r>
          </a:p>
        </p:txBody>
      </p:sp>
    </p:spTree>
    <p:extLst>
      <p:ext uri="{BB962C8B-B14F-4D97-AF65-F5344CB8AC3E}">
        <p14:creationId xmlns:p14="http://schemas.microsoft.com/office/powerpoint/2010/main" val="78797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BC3DE-965E-9142-9DF1-E70883290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Woodcock / Glycocalyx?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78945-A81D-5C4C-B9F5-794F8EEE9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4F7F-336C-B8A3-FFDB-13526312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094AC-C8A4-3CD4-102A-F567B4301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  <a:p>
            <a:r>
              <a:rPr lang="en-US" dirty="0"/>
              <a:t> Minerva </a:t>
            </a:r>
            <a:r>
              <a:rPr lang="en-US" dirty="0" err="1"/>
              <a:t>Anestesiologica</a:t>
            </a:r>
            <a:r>
              <a:rPr lang="en-US" dirty="0"/>
              <a:t> 2022 April;88(4):308-13 </a:t>
            </a:r>
          </a:p>
          <a:p>
            <a:r>
              <a:rPr lang="en-US" dirty="0"/>
              <a:t>DOI: 10.23736/S0375-9393.22.16195-X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0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F1E7-39D7-504A-93F7-BE2D3986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questions for acute pulmonary edema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0B27B-FA9B-E94E-9460-355E7A37C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https://link.springer.com/article/10.1007/s00134-022-06639-8</a:t>
            </a:r>
            <a:endParaRPr lang="en-US" dirty="0"/>
          </a:p>
          <a:p>
            <a:r>
              <a:rPr lang="en-US" dirty="0"/>
              <a:t>Up to 20 fold increase in work of breathing.</a:t>
            </a:r>
          </a:p>
          <a:p>
            <a:r>
              <a:rPr lang="en-US" dirty="0"/>
              <a:t>Loop diuretics = </a:t>
            </a:r>
            <a:r>
              <a:rPr lang="en-US" dirty="0" err="1"/>
              <a:t>venodilator</a:t>
            </a:r>
            <a:r>
              <a:rPr lang="en-US" dirty="0"/>
              <a:t>; NIV -&gt; Loop diuretic -&gt; </a:t>
            </a:r>
            <a:r>
              <a:rPr lang="en-US" dirty="0" err="1"/>
              <a:t>vasodil</a:t>
            </a:r>
            <a:r>
              <a:rPr lang="en-US" dirty="0"/>
              <a:t> if BP above target</a:t>
            </a:r>
          </a:p>
          <a:p>
            <a:r>
              <a:rPr lang="en-US" dirty="0"/>
              <a:t>Strategies for readmission risk reduction: </a:t>
            </a:r>
          </a:p>
          <a:p>
            <a:pPr lvl="1"/>
            <a:r>
              <a:rPr lang="en-US" dirty="0"/>
              <a:t>Achieve decongestion, treat comorbidities, and </a:t>
            </a:r>
            <a:r>
              <a:rPr lang="en-US" dirty="0" err="1"/>
              <a:t>initate</a:t>
            </a:r>
            <a:r>
              <a:rPr lang="en-US" dirty="0"/>
              <a:t> and restart oral medications</a:t>
            </a:r>
          </a:p>
          <a:p>
            <a:pPr lvl="1"/>
            <a:r>
              <a:rPr lang="en-US" dirty="0"/>
              <a:t>Mir. ., Peacock FW, McMurray JJ, Bueno H, Christ M, Maisel AS, Cullen L, Cowie MR, Di Somma S, </a:t>
            </a:r>
            <a:r>
              <a:rPr lang="en-US" dirty="0" err="1"/>
              <a:t>Mart.n</a:t>
            </a:r>
            <a:r>
              <a:rPr lang="en-US" dirty="0"/>
              <a:t> </a:t>
            </a:r>
            <a:r>
              <a:rPr lang="en-US" dirty="0" err="1"/>
              <a:t>S.nchez</a:t>
            </a:r>
            <a:r>
              <a:rPr lang="en-US" dirty="0"/>
              <a:t> FJ, Platz E, </a:t>
            </a:r>
            <a:r>
              <a:rPr lang="en-US" dirty="0" err="1"/>
              <a:t>Masip</a:t>
            </a:r>
            <a:r>
              <a:rPr lang="en-US" dirty="0"/>
              <a:t> J, </a:t>
            </a:r>
            <a:r>
              <a:rPr lang="en-US" dirty="0" err="1"/>
              <a:t>Zeymer</a:t>
            </a:r>
            <a:r>
              <a:rPr lang="en-US" dirty="0"/>
              <a:t> U, </a:t>
            </a:r>
            <a:r>
              <a:rPr lang="en-US" dirty="0" err="1"/>
              <a:t>Vrints</a:t>
            </a:r>
            <a:r>
              <a:rPr lang="en-US" dirty="0"/>
              <a:t> C, Price S, </a:t>
            </a:r>
            <a:r>
              <a:rPr lang="en-US" dirty="0" err="1"/>
              <a:t>Mebazaa</a:t>
            </a:r>
            <a:r>
              <a:rPr lang="en-US" dirty="0"/>
              <a:t> A, Mueller C, Acute Heart Failure Study Group of the ESC Acute Cardiovascular Care Association (2017) European Society of Cardiology-Acute Cardiovascular Care Association position paper on safe discharge of acute heart failure patients from the emergency department. Eur Heart J Acute Cardiovasc Care 6:311–320. https://</a:t>
            </a:r>
            <a:r>
              <a:rPr lang="en-US" dirty="0" err="1"/>
              <a:t>doi.org</a:t>
            </a:r>
            <a:r>
              <a:rPr lang="en-US" dirty="0"/>
              <a:t>/10.1177/ 20488 72616 633853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9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EC54-BCD0-9177-FB76-D6DB6CD5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doi</a:t>
            </a:r>
            <a:r>
              <a:rPr lang="en-US" dirty="0"/>
              <a:t>: 10.3389/fphys.2021.781874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D2546-9552-5E2E-4792-9BA4EC4A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177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Interstitial fluid flux: subject to starling forces, Wet-to-Dry index summarizes flux. “Safety factor” = formation of interstitial gel.</a:t>
            </a:r>
          </a:p>
          <a:p>
            <a:pPr lvl="1"/>
            <a:r>
              <a:rPr lang="en-US" dirty="0"/>
              <a:t>Usual ’flux’ = Na+ dependent reabsorption</a:t>
            </a:r>
          </a:p>
          <a:p>
            <a:pPr lvl="1"/>
            <a:r>
              <a:rPr lang="en-US" dirty="0"/>
              <a:t>Note: point B can occur due to increased CO (e.g. marathon running) and is well compensated unless the “safety factor” mechanism is lost</a:t>
            </a:r>
          </a:p>
          <a:p>
            <a:pPr lvl="1"/>
            <a:r>
              <a:rPr lang="en-US" dirty="0"/>
              <a:t>Inflammation (whether sterile or non-sterile) leads to loss of this mechanism</a:t>
            </a:r>
          </a:p>
          <a:p>
            <a:pPr lvl="2"/>
            <a:r>
              <a:rPr lang="en-US" dirty="0"/>
              <a:t>Specifically, overdistention, ROS implicated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96EA3-9B0D-3754-508F-BC4C12C41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952" y="1768141"/>
            <a:ext cx="4787900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76E46-C358-821B-D4EA-826EBE71C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doi</a:t>
            </a:r>
            <a:r>
              <a:rPr lang="en-US" dirty="0"/>
              <a:t>: 10.3389/fphys.2021.781874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5379E-9A6B-C809-D29A-BBD180A33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Factors protective against edema: </a:t>
            </a:r>
          </a:p>
          <a:p>
            <a:pPr lvl="1"/>
            <a:r>
              <a:rPr lang="en-US" dirty="0"/>
              <a:t>Initially, fluid accumulates in the thick portion of the </a:t>
            </a:r>
            <a:r>
              <a:rPr lang="en-US" dirty="0" err="1"/>
              <a:t>interstitium</a:t>
            </a:r>
            <a:endParaRPr lang="en-US" dirty="0"/>
          </a:p>
          <a:p>
            <a:pPr lvl="2"/>
            <a:r>
              <a:rPr lang="en-US" dirty="0"/>
              <a:t>In normal conditions, most fluid returns to the capillaries by starling forces, 18% by lymphatics</a:t>
            </a:r>
          </a:p>
          <a:p>
            <a:pPr lvl="2"/>
            <a:r>
              <a:rPr lang="en-US" dirty="0"/>
              <a:t>In edematous states, lymphatics increase 8-10 fold</a:t>
            </a:r>
          </a:p>
          <a:p>
            <a:pPr lvl="3"/>
            <a:r>
              <a:rPr lang="en-US" dirty="0"/>
              <a:t>Notably, PEEP will interfere with this process (pushing back toward starting forces)</a:t>
            </a:r>
          </a:p>
          <a:p>
            <a:pPr lvl="2"/>
            <a:r>
              <a:rPr lang="en-US" dirty="0"/>
              <a:t>Precapillary vasoconstriction -&gt; divert blood flow away from portion of lung with high W/D ratio. This has significant inter-individual variation that may contribute to individuals “prone-ness” to edema formation. </a:t>
            </a:r>
          </a:p>
          <a:p>
            <a:r>
              <a:rPr lang="en-US" dirty="0"/>
              <a:t>Importantly – derangements/loss of protective factors can be regional /distention related, and thus “geographic” even when “cardiogenic”</a:t>
            </a:r>
          </a:p>
        </p:txBody>
      </p:sp>
    </p:spTree>
    <p:extLst>
      <p:ext uri="{BB962C8B-B14F-4D97-AF65-F5344CB8AC3E}">
        <p14:creationId xmlns:p14="http://schemas.microsoft.com/office/powerpoint/2010/main" val="49501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BDB6-CCDC-E41D-DD49-E68CC4E6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doi</a:t>
            </a:r>
            <a:r>
              <a:rPr lang="en-US" dirty="0"/>
              <a:t>: 10.3389/fphys.2021.781874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5B9E0-C078-1822-8F19-D48B58EF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304"/>
            <a:ext cx="10515600" cy="17272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does interstitial edema become alveolar edema?</a:t>
            </a:r>
          </a:p>
          <a:p>
            <a:pPr lvl="1"/>
            <a:r>
              <a:rPr lang="en-US" dirty="0"/>
              <a:t>Vessel -&gt; </a:t>
            </a:r>
            <a:r>
              <a:rPr lang="en-US" dirty="0" err="1"/>
              <a:t>intstitium</a:t>
            </a:r>
            <a:r>
              <a:rPr lang="en-US" dirty="0"/>
              <a:t> = </a:t>
            </a:r>
            <a:r>
              <a:rPr lang="en-US" dirty="0" err="1"/>
              <a:t>transendothelial</a:t>
            </a:r>
            <a:r>
              <a:rPr lang="en-US" dirty="0"/>
              <a:t> (PEEP doesn’t help); </a:t>
            </a:r>
            <a:r>
              <a:rPr lang="en-US" dirty="0" err="1"/>
              <a:t>interstitium</a:t>
            </a:r>
            <a:r>
              <a:rPr lang="en-US" dirty="0"/>
              <a:t> -&gt; alveolar = transepithelial (PEEP helps, worsened by lung injury)</a:t>
            </a:r>
          </a:p>
          <a:p>
            <a:pPr lvl="1"/>
            <a:r>
              <a:rPr lang="en-US" dirty="0"/>
              <a:t>Interstitial edema = ~5.5 W/D ratio, Alveolar begins to occur ~6 -6.25. </a:t>
            </a:r>
          </a:p>
          <a:p>
            <a:pPr lvl="1"/>
            <a:r>
              <a:rPr lang="en-US" dirty="0"/>
              <a:t>Alveolar flooding happens fast ~3 minute time constant.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E105D-B366-4BCF-18B2-250B082C5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3748505"/>
            <a:ext cx="95885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90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0FB0-922B-C068-02EB-9C8A5C2C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CHF and lymphatics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FED5A-AD95-927C-EB60-B80C61943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www.ahajournals.org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/10.1161/JAHA.122.026668</a:t>
            </a:r>
          </a:p>
        </p:txBody>
      </p:sp>
    </p:spTree>
    <p:extLst>
      <p:ext uri="{BB962C8B-B14F-4D97-AF65-F5344CB8AC3E}">
        <p14:creationId xmlns:p14="http://schemas.microsoft.com/office/powerpoint/2010/main" val="1879118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E6B97-57D5-2448-92B8-5AE4CB51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79257-2F64-C143-A37B-0DD717FD1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DIURESE THEN DIAGNOSE</a:t>
            </a:r>
          </a:p>
        </p:txBody>
      </p:sp>
    </p:spTree>
    <p:extLst>
      <p:ext uri="{BB962C8B-B14F-4D97-AF65-F5344CB8AC3E}">
        <p14:creationId xmlns:p14="http://schemas.microsoft.com/office/powerpoint/2010/main" val="213860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510F-2376-D54B-A79E-1FC11F581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teachings: APE. Not Chronic 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FDB60-4E3E-864E-BB97-246BDE28F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emcrit.org</a:t>
            </a:r>
            <a:r>
              <a:rPr lang="en-US" dirty="0"/>
              <a:t>/</a:t>
            </a:r>
            <a:r>
              <a:rPr lang="en-US" dirty="0" err="1"/>
              <a:t>ibcc</a:t>
            </a:r>
            <a:r>
              <a:rPr lang="en-US" dirty="0"/>
              <a:t>/scape/</a:t>
            </a:r>
          </a:p>
        </p:txBody>
      </p:sp>
    </p:spTree>
    <p:extLst>
      <p:ext uri="{BB962C8B-B14F-4D97-AF65-F5344CB8AC3E}">
        <p14:creationId xmlns:p14="http://schemas.microsoft.com/office/powerpoint/2010/main" val="116328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CC06-1A8F-E34F-86A1-73E96F6D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EF343-DF82-CB4F-AD02-1F9F3CBDA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https://www.jacc.org/doi/10.1016/j.jchf.2018.04.005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https://www.cardionerds.com/142-the-role-of-the-clinical-examination-in-patients-with-heart-failure-with-dr-mark-drazner/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3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26E1-1CF2-9142-BB71-B269CFF6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7EC68-72DC-8A40-B549-21846F3A3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doc_BLocke</a:t>
            </a:r>
            <a:r>
              <a:rPr lang="en-US" dirty="0"/>
              <a:t>/status/1433090969830756358?s=20</a:t>
            </a:r>
          </a:p>
        </p:txBody>
      </p:sp>
    </p:spTree>
    <p:extLst>
      <p:ext uri="{BB962C8B-B14F-4D97-AF65-F5344CB8AC3E}">
        <p14:creationId xmlns:p14="http://schemas.microsoft.com/office/powerpoint/2010/main" val="324614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4C53-B84F-B641-A42B-8737C422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CHF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4B2B6-22A1-4649-A099-CEB27D71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6984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Stage 1: interstitial fluid (can be up to 500mL with minimal extra pressure)</a:t>
            </a:r>
          </a:p>
          <a:p>
            <a:r>
              <a:rPr lang="en-US" dirty="0"/>
              <a:t>Stage 2 Crescentic filling of the alveoli</a:t>
            </a:r>
          </a:p>
          <a:p>
            <a:r>
              <a:rPr lang="en-US" dirty="0"/>
              <a:t>Stage 3 Alveolar Flooding</a:t>
            </a:r>
          </a:p>
          <a:p>
            <a:r>
              <a:rPr lang="en-US" dirty="0"/>
              <a:t>Stage 4 Froth in air passages</a:t>
            </a:r>
          </a:p>
          <a:p>
            <a:endParaRPr lang="en-US" dirty="0"/>
          </a:p>
          <a:p>
            <a:r>
              <a:rPr lang="en-US" dirty="0"/>
              <a:t>Historically taught that hypoxemia and stimulation to vagal nociceptors results in hyperventilation – which may be true, until load is too great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15F5B-4953-F249-A764-98B5BB474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5" t="3357" r="9212"/>
          <a:stretch/>
        </p:blipFill>
        <p:spPr>
          <a:xfrm>
            <a:off x="6657174" y="1122218"/>
            <a:ext cx="5045759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4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4290F-E006-0C41-BF8C-20C0A02C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VO2 Stress test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1AF36-5154-264A-B3AA-2A29B0A8B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A4DC-C341-8948-84D7-B575C098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Capillary Injury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A6F15-71AE-6C4A-9C43-E5BD5ED9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journals.physiology.org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/pdf/10.1152/jappl.2000.89.6.2483</a:t>
            </a:r>
          </a:p>
        </p:txBody>
      </p:sp>
    </p:spTree>
    <p:extLst>
      <p:ext uri="{BB962C8B-B14F-4D97-AF65-F5344CB8AC3E}">
        <p14:creationId xmlns:p14="http://schemas.microsoft.com/office/powerpoint/2010/main" val="348932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3886-378D-4F40-B3D7-220C48DF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Hyperventilation?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43131-E59D-3945-9301-A68A74104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99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28878</TotalTime>
  <Words>1332</Words>
  <Application>Microsoft Macintosh PowerPoint</Application>
  <PresentationFormat>Widescreen</PresentationFormat>
  <Paragraphs>121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inherit</vt:lpstr>
      <vt:lpstr>TwitterChirp</vt:lpstr>
      <vt:lpstr>Office Theme</vt:lpstr>
      <vt:lpstr>Protean Manifestations of CHF and the lungs</vt:lpstr>
      <vt:lpstr>PowerPoint Presentation</vt:lpstr>
      <vt:lpstr>Classic teachings: APE. Not Chronic HF</vt:lpstr>
      <vt:lpstr>Physical exam findings</vt:lpstr>
      <vt:lpstr>Imaging Findings</vt:lpstr>
      <vt:lpstr>CHF </vt:lpstr>
      <vt:lpstr>VO2 Stress test findings</vt:lpstr>
      <vt:lpstr>Capillary Injury </vt:lpstr>
      <vt:lpstr>Hyperventilation?</vt:lpstr>
      <vt:lpstr>Colloid Oncotic Pressure – revised starling</vt:lpstr>
      <vt:lpstr>Pulm Edema DAD</vt:lpstr>
      <vt:lpstr>Woodcock / Glycocalyx?</vt:lpstr>
      <vt:lpstr>PowerPoint Presentation</vt:lpstr>
      <vt:lpstr>10 questions for acute pulmonary edema</vt:lpstr>
      <vt:lpstr>doi: 10.3389/fphys.2021.781874 </vt:lpstr>
      <vt:lpstr>doi: 10.3389/fphys.2021.781874 </vt:lpstr>
      <vt:lpstr>doi: 10.3389/fphys.2021.781874</vt:lpstr>
      <vt:lpstr>CHF and lymphatics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CHF and the lungs</dc:title>
  <dc:creator>BRIAN LOCKE</dc:creator>
  <cp:lastModifiedBy>BRIAN LOCKE</cp:lastModifiedBy>
  <cp:revision>15</cp:revision>
  <dcterms:created xsi:type="dcterms:W3CDTF">2021-09-01T14:54:34Z</dcterms:created>
  <dcterms:modified xsi:type="dcterms:W3CDTF">2023-04-14T00:27:16Z</dcterms:modified>
</cp:coreProperties>
</file>